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61" r:id="rId6"/>
    <p:sldId id="262" r:id="rId7"/>
    <p:sldId id="267" r:id="rId8"/>
    <p:sldId id="265" r:id="rId9"/>
    <p:sldId id="266" r:id="rId10"/>
    <p:sldId id="268" r:id="rId11"/>
    <p:sldId id="26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Bank Personal Loan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772061" y="5090984"/>
            <a:ext cx="5357813" cy="382802"/>
          </a:xfrm>
        </p:spPr>
        <p:txBody>
          <a:bodyPr/>
          <a:lstStyle/>
          <a:p>
            <a:r>
              <a:rPr lang="en-US" b="1" dirty="0" smtClean="0"/>
              <a:t>Analysis of the best accuracy in the ANN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67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80" y="227290"/>
            <a:ext cx="7854364" cy="612970"/>
          </a:xfrm>
        </p:spPr>
        <p:txBody>
          <a:bodyPr/>
          <a:lstStyle/>
          <a:p>
            <a:r>
              <a:rPr lang="en-US" dirty="0" smtClean="0"/>
              <a:t>Appendix 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46" y="100271"/>
            <a:ext cx="6945809" cy="454587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643" y="2547391"/>
            <a:ext cx="6823675" cy="42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80" y="227290"/>
            <a:ext cx="7854364" cy="612970"/>
          </a:xfrm>
        </p:spPr>
        <p:txBody>
          <a:bodyPr/>
          <a:lstStyle/>
          <a:p>
            <a:r>
              <a:rPr lang="en-US" dirty="0" smtClean="0"/>
              <a:t>Appendix 8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2" y="112627"/>
            <a:ext cx="6811872" cy="4162811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76" y="2592503"/>
            <a:ext cx="6490043" cy="41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80" y="227290"/>
            <a:ext cx="7854364" cy="612970"/>
          </a:xfrm>
        </p:spPr>
        <p:txBody>
          <a:bodyPr/>
          <a:lstStyle/>
          <a:p>
            <a:r>
              <a:rPr lang="en-US" dirty="0" smtClean="0"/>
              <a:t>Appendix 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40" y="124985"/>
            <a:ext cx="6780783" cy="41504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46" y="2545917"/>
            <a:ext cx="6453659" cy="41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603" y="733915"/>
            <a:ext cx="7958331" cy="1077229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ANN model with highest accuracy was achieved using the following 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603" y="2860172"/>
            <a:ext cx="7796540" cy="3997828"/>
          </a:xfrm>
        </p:spPr>
        <p:txBody>
          <a:bodyPr/>
          <a:lstStyle/>
          <a:p>
            <a:r>
              <a:rPr lang="en-US" b="1" dirty="0" smtClean="0"/>
              <a:t>Activation Function: </a:t>
            </a:r>
            <a:r>
              <a:rPr lang="en-US" dirty="0" err="1" smtClean="0"/>
              <a:t>Tanh</a:t>
            </a:r>
            <a:endParaRPr lang="en-US" dirty="0" smtClean="0"/>
          </a:p>
          <a:p>
            <a:r>
              <a:rPr lang="en-US" b="1" dirty="0" smtClean="0"/>
              <a:t>Optimizer: </a:t>
            </a:r>
            <a:r>
              <a:rPr lang="en-US" dirty="0" smtClean="0"/>
              <a:t>SGD</a:t>
            </a:r>
          </a:p>
          <a:p>
            <a:r>
              <a:rPr lang="en-US" dirty="0" smtClean="0"/>
              <a:t> </a:t>
            </a:r>
            <a:r>
              <a:rPr lang="en-US" b="1" dirty="0" smtClean="0"/>
              <a:t>Loss Function: </a:t>
            </a:r>
            <a:r>
              <a:rPr lang="en-US" dirty="0" smtClean="0"/>
              <a:t>Sparse Categorical </a:t>
            </a:r>
            <a:r>
              <a:rPr lang="en-US" dirty="0" err="1" smtClean="0"/>
              <a:t>Crossentropy</a:t>
            </a:r>
            <a:endParaRPr lang="en-US" dirty="0" smtClean="0"/>
          </a:p>
          <a:p>
            <a:r>
              <a:rPr lang="en-US" b="1" dirty="0" smtClean="0"/>
              <a:t>Hidden Layers: </a:t>
            </a:r>
            <a:r>
              <a:rPr lang="en-US" dirty="0" smtClean="0"/>
              <a:t>1</a:t>
            </a:r>
          </a:p>
          <a:p>
            <a:r>
              <a:rPr lang="en-US" b="1" dirty="0" smtClean="0"/>
              <a:t>Epochs: </a:t>
            </a:r>
            <a:r>
              <a:rPr lang="en-US" dirty="0" smtClean="0"/>
              <a:t>100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Accuracy: </a:t>
            </a:r>
            <a:r>
              <a:rPr lang="en-US" dirty="0" smtClean="0">
                <a:solidFill>
                  <a:schemeClr val="accent1"/>
                </a:solidFill>
              </a:rPr>
              <a:t>98.67</a:t>
            </a:r>
          </a:p>
          <a:p>
            <a:r>
              <a:rPr lang="en-US" b="1" dirty="0" smtClean="0"/>
              <a:t>Loss: </a:t>
            </a:r>
            <a:r>
              <a:rPr lang="en-US" dirty="0" smtClean="0"/>
              <a:t>0.049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9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9694860"/>
              </p:ext>
            </p:extLst>
          </p:nvPr>
        </p:nvGraphicFramePr>
        <p:xfrm>
          <a:off x="506626" y="-1"/>
          <a:ext cx="10960443" cy="685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875"/>
                <a:gridCol w="1308208"/>
                <a:gridCol w="2589335"/>
                <a:gridCol w="1197381"/>
                <a:gridCol w="1257250"/>
                <a:gridCol w="1517197"/>
                <a:gridCol w="1517197"/>
              </a:tblGrid>
              <a:tr h="676849">
                <a:tc>
                  <a:txBody>
                    <a:bodyPr/>
                    <a:lstStyle/>
                    <a:p>
                      <a:r>
                        <a:rPr lang="en-US" dirty="0" smtClean="0"/>
                        <a:t>Activation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Function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Optimizer</a:t>
                      </a:r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 Function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Hidden</a:t>
                      </a:r>
                      <a:r>
                        <a:rPr lang="en-US" baseline="0" dirty="0" smtClean="0"/>
                        <a:t> Layers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Epochs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Screenshot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</a:tr>
              <a:tr h="676849"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Binary </a:t>
                      </a:r>
                      <a:r>
                        <a:rPr lang="en-US" dirty="0" err="1" smtClean="0"/>
                        <a:t>Crossentropy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Appendix 1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67684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Binary </a:t>
                      </a:r>
                      <a:r>
                        <a:rPr lang="en-US" dirty="0" err="1" smtClean="0"/>
                        <a:t>Crossentropy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Appendix 2</a:t>
                      </a:r>
                      <a:endParaRPr lang="en-US" dirty="0"/>
                    </a:p>
                  </a:txBody>
                  <a:tcPr/>
                </a:tc>
              </a:tr>
              <a:tr h="67684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Relu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Adam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Categorical Hinge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2.27%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Appendix 3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676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Sigmoid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Sparse</a:t>
                      </a:r>
                      <a:r>
                        <a:rPr lang="en-US" baseline="0" dirty="0" smtClean="0"/>
                        <a:t> Categorical </a:t>
                      </a:r>
                      <a:r>
                        <a:rPr lang="en-US" baseline="0" dirty="0" err="1" smtClean="0"/>
                        <a:t>Crossentropy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Appendix 4</a:t>
                      </a:r>
                      <a:endParaRPr lang="en-US" dirty="0"/>
                    </a:p>
                  </a:txBody>
                  <a:tcPr/>
                </a:tc>
              </a:tr>
              <a:tr h="676849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Relu</a:t>
                      </a:r>
                      <a:endParaRPr lang="en-US" b="1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Adamax</a:t>
                      </a:r>
                      <a:endParaRPr lang="en-US" b="1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Sparse</a:t>
                      </a:r>
                      <a:r>
                        <a:rPr lang="en-US" b="1" baseline="0" dirty="0" smtClean="0"/>
                        <a:t> Categorical </a:t>
                      </a:r>
                      <a:r>
                        <a:rPr lang="en-US" b="1" baseline="0" dirty="0" err="1" smtClean="0"/>
                        <a:t>Crossentropy</a:t>
                      </a:r>
                      <a:endParaRPr lang="en-US" b="1" dirty="0" smtClean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100</a:t>
                      </a:r>
                      <a:endParaRPr lang="en-US" b="1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98.6%</a:t>
                      </a:r>
                      <a:endParaRPr lang="en-US" b="1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Appendix 5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676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Relu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Adam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Sparse</a:t>
                      </a:r>
                      <a:r>
                        <a:rPr lang="en-US" baseline="0" dirty="0" smtClean="0"/>
                        <a:t> Categorical </a:t>
                      </a:r>
                      <a:r>
                        <a:rPr lang="en-US" baseline="0" dirty="0" err="1" smtClean="0"/>
                        <a:t>Crossentropy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Appendix 6</a:t>
                      </a:r>
                      <a:endParaRPr lang="en-US" dirty="0"/>
                    </a:p>
                  </a:txBody>
                  <a:tcPr/>
                </a:tc>
              </a:tr>
              <a:tr h="67684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Relu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SGD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Sparse</a:t>
                      </a:r>
                      <a:r>
                        <a:rPr lang="en-US" baseline="0" dirty="0" smtClean="0"/>
                        <a:t> Categorical </a:t>
                      </a:r>
                      <a:r>
                        <a:rPr lang="en-US" baseline="0" dirty="0" err="1" smtClean="0"/>
                        <a:t>Crossentropy</a:t>
                      </a:r>
                      <a:endParaRPr lang="en-US" dirty="0" smtClean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97.06%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Appendix 7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766362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Tanh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SGD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Sparse</a:t>
                      </a:r>
                      <a:r>
                        <a:rPr lang="en-US" b="1" baseline="0" dirty="0" smtClean="0"/>
                        <a:t> Categorical </a:t>
                      </a:r>
                      <a:r>
                        <a:rPr lang="en-US" b="1" baseline="0" dirty="0" err="1" smtClean="0"/>
                        <a:t>Crossentropy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98.67%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Appendix 8</a:t>
                      </a:r>
                      <a:endParaRPr lang="en-US" b="1" dirty="0"/>
                    </a:p>
                  </a:txBody>
                  <a:tcPr/>
                </a:tc>
              </a:tr>
              <a:tr h="676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Tanh</a:t>
                      </a:r>
                      <a:endParaRPr lang="en-US" dirty="0" smtClean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Adam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Sparse</a:t>
                      </a:r>
                      <a:r>
                        <a:rPr lang="en-US" baseline="0" dirty="0" smtClean="0"/>
                        <a:t> Categorical </a:t>
                      </a:r>
                      <a:r>
                        <a:rPr lang="en-US" baseline="0" dirty="0" err="1" smtClean="0"/>
                        <a:t>Crossentropy</a:t>
                      </a:r>
                      <a:endParaRPr lang="en-US" dirty="0" smtClean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98.53%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Appendix 9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582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80" y="227290"/>
            <a:ext cx="7854364" cy="612970"/>
          </a:xfrm>
        </p:spPr>
        <p:txBody>
          <a:bodyPr/>
          <a:lstStyle/>
          <a:p>
            <a:r>
              <a:rPr lang="en-US" dirty="0" smtClean="0"/>
              <a:t>Appendix 1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98" y="111210"/>
            <a:ext cx="6172334" cy="3787569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28" y="3098273"/>
            <a:ext cx="6290724" cy="36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2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80" y="227290"/>
            <a:ext cx="7854364" cy="612970"/>
          </a:xfrm>
        </p:spPr>
        <p:txBody>
          <a:bodyPr/>
          <a:lstStyle/>
          <a:p>
            <a:r>
              <a:rPr lang="en-US" dirty="0" smtClean="0"/>
              <a:t>Appendix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0" y="128203"/>
            <a:ext cx="6454642" cy="41348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90" y="2962828"/>
            <a:ext cx="6005384" cy="38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20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80" y="227290"/>
            <a:ext cx="7854364" cy="612970"/>
          </a:xfrm>
        </p:spPr>
        <p:txBody>
          <a:bodyPr/>
          <a:lstStyle/>
          <a:p>
            <a:r>
              <a:rPr lang="en-US" dirty="0" smtClean="0"/>
              <a:t>Appendix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97" y="105647"/>
            <a:ext cx="6292354" cy="404622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637" y="2847750"/>
            <a:ext cx="6657701" cy="386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7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80" y="227290"/>
            <a:ext cx="7854364" cy="612970"/>
          </a:xfrm>
        </p:spPr>
        <p:txBody>
          <a:bodyPr/>
          <a:lstStyle/>
          <a:p>
            <a:r>
              <a:rPr lang="en-US" dirty="0" smtClean="0"/>
              <a:t>Appendix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25" y="112627"/>
            <a:ext cx="6857507" cy="42740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43" y="2701425"/>
            <a:ext cx="6365790" cy="40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9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80" y="227290"/>
            <a:ext cx="7854364" cy="612970"/>
          </a:xfrm>
        </p:spPr>
        <p:txBody>
          <a:bodyPr/>
          <a:lstStyle/>
          <a:p>
            <a:r>
              <a:rPr lang="en-US" dirty="0" smtClean="0"/>
              <a:t>Appendix 5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48" y="124983"/>
            <a:ext cx="6611392" cy="411338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8" y="2632549"/>
            <a:ext cx="6464987" cy="41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05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8880" y="227290"/>
            <a:ext cx="7854364" cy="612970"/>
          </a:xfrm>
        </p:spPr>
        <p:txBody>
          <a:bodyPr/>
          <a:lstStyle/>
          <a:p>
            <a:r>
              <a:rPr lang="en-US" dirty="0" smtClean="0"/>
              <a:t>Appendix 6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95" y="112627"/>
            <a:ext cx="6567846" cy="41257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05" y="2803083"/>
            <a:ext cx="6069913" cy="39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24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133</TotalTime>
  <Words>175</Words>
  <Application>Microsoft Macintosh PowerPoint</Application>
  <PresentationFormat>Widescreen</PresentationFormat>
  <Paragraphs>89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Bank Personal Loan</vt:lpstr>
      <vt:lpstr>The ANN model with highest accuracy was achieved using the following combinations</vt:lpstr>
      <vt:lpstr>PowerPoint Presentation</vt:lpstr>
      <vt:lpstr>Appendix 1</vt:lpstr>
      <vt:lpstr>Appendix 2</vt:lpstr>
      <vt:lpstr>Appendix 3</vt:lpstr>
      <vt:lpstr>Appendix 4</vt:lpstr>
      <vt:lpstr>Appendix 5</vt:lpstr>
      <vt:lpstr>Appendix 6</vt:lpstr>
      <vt:lpstr>Appendix 7</vt:lpstr>
      <vt:lpstr>Appendix 8</vt:lpstr>
      <vt:lpstr>Appendix 9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Chavi Singal-MSBA20B</dc:creator>
  <cp:lastModifiedBy>Chavi Singal-MSBA20B</cp:lastModifiedBy>
  <cp:revision>14</cp:revision>
  <dcterms:created xsi:type="dcterms:W3CDTF">2019-11-18T07:52:49Z</dcterms:created>
  <dcterms:modified xsi:type="dcterms:W3CDTF">2019-11-28T23:56:29Z</dcterms:modified>
</cp:coreProperties>
</file>